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6858000" cx="12192000"/>
  <p:notesSz cx="6858000" cy="9144000"/>
  <p:embeddedFontLst>
    <p:embeddedFont>
      <p:font typeface="Century Gothic"/>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7" roundtripDataSignature="AMtx7miq3lrUJC8i4bSuGZHUKHml/b7U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CenturyGothic-regular.fntdata"/><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CenturyGothic-italic.fntdata"/><Relationship Id="rId14" Type="http://schemas.openxmlformats.org/officeDocument/2006/relationships/font" Target="fonts/CenturyGothic-bold.fntdata"/><Relationship Id="rId17" Type="http://customschemas.google.com/relationships/presentationmetadata" Target="metadata"/><Relationship Id="rId16" Type="http://schemas.openxmlformats.org/officeDocument/2006/relationships/font" Target="fonts/CenturyGothic-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259cc61ad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259cc61a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59cc61adc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259cc61adc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59cc61adc_2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259cc61ad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8"/>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8"/>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0" name="Google Shape;20;p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4" name="Shape 74"/>
        <p:cNvGrpSpPr/>
        <p:nvPr/>
      </p:nvGrpSpPr>
      <p:grpSpPr>
        <a:xfrm>
          <a:off x="0" y="0"/>
          <a:ext cx="0" cy="0"/>
          <a:chOff x="0" y="0"/>
          <a:chExt cx="0" cy="0"/>
        </a:xfrm>
      </p:grpSpPr>
      <p:sp>
        <p:nvSpPr>
          <p:cNvPr id="75" name="Google Shape;75;p17"/>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7"/>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sp>
      <p:sp>
        <p:nvSpPr>
          <p:cNvPr id="77" name="Google Shape;77;p17"/>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8" name="Google Shape;78;p1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1" name="Shape 81"/>
        <p:cNvGrpSpPr/>
        <p:nvPr/>
      </p:nvGrpSpPr>
      <p:grpSpPr>
        <a:xfrm>
          <a:off x="0" y="0"/>
          <a:ext cx="0" cy="0"/>
          <a:chOff x="0" y="0"/>
          <a:chExt cx="0" cy="0"/>
        </a:xfrm>
      </p:grpSpPr>
      <p:sp>
        <p:nvSpPr>
          <p:cNvPr id="82" name="Google Shape;82;p18"/>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8"/>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4" name="Google Shape;84;p1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7" name="Shape 87"/>
        <p:cNvGrpSpPr/>
        <p:nvPr/>
      </p:nvGrpSpPr>
      <p:grpSpPr>
        <a:xfrm>
          <a:off x="0" y="0"/>
          <a:ext cx="0" cy="0"/>
          <a:chOff x="0" y="0"/>
          <a:chExt cx="0" cy="0"/>
        </a:xfrm>
      </p:grpSpPr>
      <p:sp>
        <p:nvSpPr>
          <p:cNvPr id="88" name="Google Shape;88;p19"/>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9"/>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chemeClr val="accent1"/>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0" name="Google Shape;90;p19"/>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1" name="Google Shape;91;p1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
        <p:nvSpPr>
          <p:cNvPr id="94" name="Google Shape;94;p19"/>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IN" sz="12200">
                <a:solidFill>
                  <a:schemeClr val="accent1"/>
                </a:solidFill>
                <a:latin typeface="Arial"/>
                <a:ea typeface="Arial"/>
                <a:cs typeface="Arial"/>
                <a:sym typeface="Arial"/>
              </a:rPr>
              <a:t>“</a:t>
            </a:r>
            <a:endParaRPr b="0" i="0" sz="12200">
              <a:solidFill>
                <a:schemeClr val="accent1"/>
              </a:solidFill>
              <a:latin typeface="Arial"/>
              <a:ea typeface="Arial"/>
              <a:cs typeface="Arial"/>
              <a:sym typeface="Arial"/>
            </a:endParaRPr>
          </a:p>
        </p:txBody>
      </p:sp>
      <p:sp>
        <p:nvSpPr>
          <p:cNvPr id="95" name="Google Shape;95;p19"/>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IN" sz="12200">
                <a:solidFill>
                  <a:schemeClr val="accent1"/>
                </a:solidFill>
                <a:latin typeface="Arial"/>
                <a:ea typeface="Arial"/>
                <a:cs typeface="Arial"/>
                <a:sym typeface="Arial"/>
              </a:rPr>
              <a:t>”</a:t>
            </a:r>
            <a:endParaRPr b="0" i="0" sz="12200">
              <a:solidFill>
                <a:schemeClr val="accen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6" name="Shape 96"/>
        <p:cNvGrpSpPr/>
        <p:nvPr/>
      </p:nvGrpSpPr>
      <p:grpSpPr>
        <a:xfrm>
          <a:off x="0" y="0"/>
          <a:ext cx="0" cy="0"/>
          <a:chOff x="0" y="0"/>
          <a:chExt cx="0" cy="0"/>
        </a:xfrm>
      </p:grpSpPr>
      <p:sp>
        <p:nvSpPr>
          <p:cNvPr id="97" name="Google Shape;97;p20"/>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0"/>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chemeClr val="accent1"/>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99" name="Google Shape;99;p2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2" name="Shape 102"/>
        <p:cNvGrpSpPr/>
        <p:nvPr/>
      </p:nvGrpSpPr>
      <p:grpSpPr>
        <a:xfrm>
          <a:off x="0" y="0"/>
          <a:ext cx="0" cy="0"/>
          <a:chOff x="0" y="0"/>
          <a:chExt cx="0" cy="0"/>
        </a:xfrm>
      </p:grpSpPr>
      <p:sp>
        <p:nvSpPr>
          <p:cNvPr id="103" name="Google Shape;103;p2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1"/>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5" name="Google Shape;105;p21"/>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6" name="Google Shape;106;p21"/>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7" name="Google Shape;107;p21"/>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8" name="Google Shape;108;p21"/>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9" name="Google Shape;109;p21"/>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10" name="Google Shape;110;p21"/>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11" name="Google Shape;111;p21"/>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12" name="Google Shape;112;p2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5" name="Shape 115"/>
        <p:cNvGrpSpPr/>
        <p:nvPr/>
      </p:nvGrpSpPr>
      <p:grpSpPr>
        <a:xfrm>
          <a:off x="0" y="0"/>
          <a:ext cx="0" cy="0"/>
          <a:chOff x="0" y="0"/>
          <a:chExt cx="0" cy="0"/>
        </a:xfrm>
      </p:grpSpPr>
      <p:sp>
        <p:nvSpPr>
          <p:cNvPr id="116" name="Google Shape;116;p2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2"/>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8" name="Google Shape;118;p22"/>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19" name="Google Shape;119;p22"/>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0" name="Google Shape;120;p22"/>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1" name="Google Shape;121;p22"/>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2" name="Google Shape;122;p22"/>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3" name="Google Shape;123;p22"/>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4" name="Google Shape;124;p22"/>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5" name="Google Shape;125;p22"/>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26" name="Google Shape;126;p22"/>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27" name="Google Shape;127;p22"/>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28" name="Google Shape;128;p2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2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23"/>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4" name="Google Shape;134;p2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2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24"/>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4"/>
          <p:cNvSpPr txBox="1"/>
          <p:nvPr>
            <p:ph idx="1" type="body"/>
          </p:nvPr>
        </p:nvSpPr>
        <p:spPr>
          <a:xfrm rot="5400000">
            <a:off x="1679576"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p2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2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2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 name="Shape 23"/>
        <p:cNvGrpSpPr/>
        <p:nvPr/>
      </p:nvGrpSpPr>
      <p:grpSpPr>
        <a:xfrm>
          <a:off x="0" y="0"/>
          <a:ext cx="0" cy="0"/>
          <a:chOff x="0" y="0"/>
          <a:chExt cx="0" cy="0"/>
        </a:xfrm>
      </p:grpSpPr>
      <p:sp>
        <p:nvSpPr>
          <p:cNvPr id="24" name="Google Shape;24;p9"/>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9"/>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chemeClr val="accent1"/>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26" name="Google Shape;26;p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 name="Shape 29"/>
        <p:cNvGrpSpPr/>
        <p:nvPr/>
      </p:nvGrpSpPr>
      <p:grpSpPr>
        <a:xfrm>
          <a:off x="0" y="0"/>
          <a:ext cx="0" cy="0"/>
          <a:chOff x="0" y="0"/>
          <a:chExt cx="0" cy="0"/>
        </a:xfrm>
      </p:grpSpPr>
      <p:sp>
        <p:nvSpPr>
          <p:cNvPr id="30" name="Google Shape;30;p1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1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12"/>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2"/>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chemeClr val="accent1"/>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41" name="Google Shape;41;p1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4" name="Shape 44"/>
        <p:cNvGrpSpPr/>
        <p:nvPr/>
      </p:nvGrpSpPr>
      <p:grpSpPr>
        <a:xfrm>
          <a:off x="0" y="0"/>
          <a:ext cx="0" cy="0"/>
          <a:chOff x="0" y="0"/>
          <a:chExt cx="0" cy="0"/>
        </a:xfrm>
      </p:grpSpPr>
      <p:sp>
        <p:nvSpPr>
          <p:cNvPr id="45" name="Google Shape;45;p1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3"/>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7" name="Google Shape;47;p13"/>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8" name="Google Shape;48;p1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1" name="Shape 51"/>
        <p:cNvGrpSpPr/>
        <p:nvPr/>
      </p:nvGrpSpPr>
      <p:grpSpPr>
        <a:xfrm>
          <a:off x="0" y="0"/>
          <a:ext cx="0" cy="0"/>
          <a:chOff x="0" y="0"/>
          <a:chExt cx="0" cy="0"/>
        </a:xfrm>
      </p:grpSpPr>
      <p:sp>
        <p:nvSpPr>
          <p:cNvPr id="52" name="Google Shape;52;p14"/>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4"/>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4" name="Google Shape;54;p14"/>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5" name="Google Shape;55;p14"/>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56" name="Google Shape;56;p14"/>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57" name="Google Shape;57;p1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15"/>
          <p:cNvSpPr txBox="1"/>
          <p:nvPr>
            <p:ph type="title"/>
          </p:nvPr>
        </p:nvSpPr>
        <p:spPr>
          <a:xfrm>
            <a:off x="1154954" y="1447800"/>
            <a:ext cx="3401064"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5"/>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63" name="Google Shape;63;p15"/>
          <p:cNvSpPr txBox="1"/>
          <p:nvPr>
            <p:ph idx="2" type="body"/>
          </p:nvPr>
        </p:nvSpPr>
        <p:spPr>
          <a:xfrm>
            <a:off x="1154954" y="3129280"/>
            <a:ext cx="3401063"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64" name="Google Shape;64;p1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16"/>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6"/>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70" name="Google Shape;70;p16"/>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1" name="Google Shape;71;p1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2.xml"/><Relationship Id="rId1" Type="http://schemas.openxmlformats.org/officeDocument/2006/relationships/image" Target="../media/image7.png"/><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1.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7"/>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7" name="Google Shape;7;p7"/>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8" name="Google Shape;8;p7"/>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 name="Google Shape;9;p7"/>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0" name="Google Shape;10;p7"/>
          <p:cNvPicPr preferRelativeResize="0"/>
          <p:nvPr/>
        </p:nvPicPr>
        <p:blipFill rotWithShape="1">
          <a:blip r:embed="rId5">
            <a:alphaModFix/>
          </a:blip>
          <a:srcRect b="23320" l="0" r="0" t="0"/>
          <a:stretch/>
        </p:blipFill>
        <p:spPr>
          <a:xfrm>
            <a:off x="8609012" y="6096000"/>
            <a:ext cx="993734" cy="762000"/>
          </a:xfrm>
          <a:prstGeom prst="rect">
            <a:avLst/>
          </a:prstGeom>
          <a:noFill/>
          <a:ln>
            <a:noFill/>
          </a:ln>
        </p:spPr>
      </p:pic>
      <p:sp>
        <p:nvSpPr>
          <p:cNvPr id="11" name="Google Shape;11;p7"/>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 name="Google Shape;13;p7"/>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chemeClr val="accent1"/>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 name="Google Shape;14;p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arxiv.org/pdf/1711.00541v1.pdf" TargetMode="External"/><Relationship Id="rId4" Type="http://schemas.openxmlformats.org/officeDocument/2006/relationships/hyperlink" Target="https://drive.google.com/drive/folders/1rAOLDSYKtlxiX5ekFyGtkqjtypHkRdPh?usp=sharing" TargetMode="External"/><Relationship Id="rId5" Type="http://schemas.openxmlformats.org/officeDocument/2006/relationships/hyperlink" Target="https://arxiv.org/pdf/1711.00541v1.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12.png"/><Relationship Id="rId13" Type="http://schemas.openxmlformats.org/officeDocument/2006/relationships/image" Target="../media/image15.png"/><Relationship Id="rId12"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5.png"/><Relationship Id="rId15" Type="http://schemas.openxmlformats.org/officeDocument/2006/relationships/image" Target="../media/image9.png"/><Relationship Id="rId1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10.png"/><Relationship Id="rId7" Type="http://schemas.openxmlformats.org/officeDocument/2006/relationships/image" Target="../media/image16.png"/><Relationship Id="rId8"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
          <p:cNvSpPr txBox="1"/>
          <p:nvPr>
            <p:ph type="title"/>
          </p:nvPr>
        </p:nvSpPr>
        <p:spPr>
          <a:xfrm>
            <a:off x="874224" y="1048393"/>
            <a:ext cx="9404700" cy="14004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Clr>
                <a:schemeClr val="dk1"/>
              </a:buClr>
              <a:buSzPts val="1100"/>
              <a:buFont typeface="Arial"/>
              <a:buNone/>
            </a:pPr>
            <a:r>
              <a:rPr lang="en-IN" sz="3800">
                <a:solidFill>
                  <a:schemeClr val="lt1"/>
                </a:solidFill>
                <a:latin typeface="Arial"/>
                <a:ea typeface="Arial"/>
                <a:cs typeface="Arial"/>
                <a:sym typeface="Arial"/>
              </a:rPr>
              <a:t>TIME-DOMAIN AUDIO SOURCE SEPARATION</a:t>
            </a:r>
            <a:endParaRPr sz="3800">
              <a:solidFill>
                <a:schemeClr val="lt1"/>
              </a:solidFill>
              <a:latin typeface="Arial"/>
              <a:ea typeface="Arial"/>
              <a:cs typeface="Arial"/>
              <a:sym typeface="Arial"/>
            </a:endParaRPr>
          </a:p>
          <a:p>
            <a:pPr indent="0" lvl="0" marL="0" rtl="0" algn="l">
              <a:spcBef>
                <a:spcPts val="300"/>
              </a:spcBef>
              <a:spcAft>
                <a:spcPts val="0"/>
              </a:spcAft>
              <a:buClr>
                <a:schemeClr val="lt2"/>
              </a:buClr>
              <a:buSzPts val="4200"/>
              <a:buFont typeface="Century Gothic"/>
              <a:buNone/>
            </a:pPr>
            <a:r>
              <a:t/>
            </a:r>
            <a:endParaRPr/>
          </a:p>
        </p:txBody>
      </p:sp>
      <p:sp>
        <p:nvSpPr>
          <p:cNvPr id="148" name="Google Shape;148;p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115000"/>
              </a:lnSpc>
              <a:spcBef>
                <a:spcPts val="2000"/>
              </a:spcBef>
              <a:spcAft>
                <a:spcPts val="0"/>
              </a:spcAft>
              <a:buSzPct val="34375"/>
              <a:buNone/>
            </a:pPr>
            <a:r>
              <a:rPr lang="en-IN" sz="3200"/>
              <a:t>Course Project EE698R</a:t>
            </a:r>
            <a:endParaRPr sz="3200"/>
          </a:p>
          <a:p>
            <a:pPr indent="0" lvl="0" marL="0" rtl="0" algn="ctr">
              <a:lnSpc>
                <a:spcPct val="115000"/>
              </a:lnSpc>
              <a:spcBef>
                <a:spcPts val="2000"/>
              </a:spcBef>
              <a:spcAft>
                <a:spcPts val="0"/>
              </a:spcAft>
              <a:buSzPct val="34375"/>
              <a:buNone/>
            </a:pPr>
            <a:r>
              <a:t/>
            </a:r>
            <a:endParaRPr sz="3200"/>
          </a:p>
          <a:p>
            <a:pPr indent="0" lvl="0" marL="0" rtl="0" algn="ctr">
              <a:lnSpc>
                <a:spcPct val="115000"/>
              </a:lnSpc>
              <a:spcBef>
                <a:spcPts val="2000"/>
              </a:spcBef>
              <a:spcAft>
                <a:spcPts val="0"/>
              </a:spcAft>
              <a:buSzPct val="34375"/>
              <a:buNone/>
            </a:pPr>
            <a:r>
              <a:rPr lang="en-IN" sz="3200"/>
              <a:t> </a:t>
            </a:r>
            <a:r>
              <a:rPr lang="en-IN" sz="2200"/>
              <a:t>Original Paper by : Yi Luo, Nima Mesgarani</a:t>
            </a:r>
            <a:endParaRPr sz="2200"/>
          </a:p>
          <a:p>
            <a:pPr indent="0" lvl="0" marL="0" rtl="0" algn="ctr">
              <a:lnSpc>
                <a:spcPct val="115000"/>
              </a:lnSpc>
              <a:spcBef>
                <a:spcPts val="2000"/>
              </a:spcBef>
              <a:spcAft>
                <a:spcPts val="0"/>
              </a:spcAft>
              <a:buSzPct val="50000"/>
              <a:buNone/>
            </a:pPr>
            <a:r>
              <a:rPr lang="en-IN" sz="2200" u="sng">
                <a:solidFill>
                  <a:schemeClr val="hlink"/>
                </a:solidFill>
                <a:hlinkClick r:id="rId3"/>
              </a:rPr>
              <a:t>[link to paper]</a:t>
            </a:r>
            <a:endParaRPr sz="2200"/>
          </a:p>
          <a:p>
            <a:pPr indent="0" lvl="0" marL="0" rtl="0" algn="ctr">
              <a:lnSpc>
                <a:spcPct val="115000"/>
              </a:lnSpc>
              <a:spcBef>
                <a:spcPts val="2000"/>
              </a:spcBef>
              <a:spcAft>
                <a:spcPts val="0"/>
              </a:spcAft>
              <a:buClr>
                <a:schemeClr val="dk1"/>
              </a:buClr>
              <a:buSzPct val="50000"/>
              <a:buFont typeface="Arial"/>
              <a:buNone/>
            </a:pPr>
            <a:r>
              <a:rPr lang="en-IN" sz="2200" u="sng">
                <a:solidFill>
                  <a:schemeClr val="hlink"/>
                </a:solidFill>
                <a:hlinkClick r:id="rId4"/>
              </a:rPr>
              <a:t>[Drive link containing ipynb and models]</a:t>
            </a:r>
            <a:endParaRPr sz="2200"/>
          </a:p>
          <a:p>
            <a:pPr indent="-241300" lvl="0" marL="1714500" rtl="0" algn="l">
              <a:spcBef>
                <a:spcPts val="600"/>
              </a:spcBef>
              <a:spcAft>
                <a:spcPts val="0"/>
              </a:spcAft>
              <a:buSzPct val="84210"/>
              <a:buNone/>
            </a:pPr>
            <a:r>
              <a:t/>
            </a:r>
            <a:endParaRPr sz="1900"/>
          </a:p>
          <a:p>
            <a:pPr indent="-241300" lvl="0" marL="1714500" rtl="0" algn="l">
              <a:spcBef>
                <a:spcPts val="0"/>
              </a:spcBef>
              <a:spcAft>
                <a:spcPts val="0"/>
              </a:spcAft>
              <a:buSzPct val="84210"/>
              <a:buNone/>
            </a:pPr>
            <a:r>
              <a:t/>
            </a:r>
            <a:endParaRPr sz="1900"/>
          </a:p>
          <a:p>
            <a:pPr indent="-241300" lvl="0" marL="1714500" rtl="0" algn="l">
              <a:spcBef>
                <a:spcPts val="0"/>
              </a:spcBef>
              <a:spcAft>
                <a:spcPts val="0"/>
              </a:spcAft>
              <a:buSzPct val="84210"/>
              <a:buNone/>
            </a:pPr>
            <a:r>
              <a:t/>
            </a:r>
            <a:endParaRPr sz="1900"/>
          </a:p>
          <a:p>
            <a:pPr indent="-241300" lvl="0" marL="2628900" rtl="0" algn="l">
              <a:spcBef>
                <a:spcPts val="0"/>
              </a:spcBef>
              <a:spcAft>
                <a:spcPts val="0"/>
              </a:spcAft>
              <a:buSzPct val="84210"/>
              <a:buNone/>
            </a:pPr>
            <a:r>
              <a:rPr lang="en-IN" sz="1900"/>
              <a:t>Team name - random.rand()</a:t>
            </a:r>
            <a:endParaRPr sz="1900"/>
          </a:p>
          <a:p>
            <a:pPr indent="-241300" lvl="0" marL="1714500" rtl="0" algn="l">
              <a:spcBef>
                <a:spcPts val="0"/>
              </a:spcBef>
              <a:spcAft>
                <a:spcPts val="0"/>
              </a:spcAft>
              <a:buSzPct val="84210"/>
              <a:buNone/>
            </a:pPr>
            <a:r>
              <a:rPr lang="en-IN" sz="1900"/>
              <a:t>Munish Gupta(190519), Dharoor Sai Ashwith(190284)</a:t>
            </a:r>
            <a:endParaRPr sz="1900"/>
          </a:p>
        </p:txBody>
      </p:sp>
      <p:sp>
        <p:nvSpPr>
          <p:cNvPr id="149" name="Google Shape;149;p1"/>
          <p:cNvSpPr txBox="1"/>
          <p:nvPr/>
        </p:nvSpPr>
        <p:spPr>
          <a:xfrm>
            <a:off x="7973775" y="478972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IN" sz="1100" u="sng">
                <a:solidFill>
                  <a:schemeClr val="hlink"/>
                </a:solidFill>
                <a:hlinkClick r:id="rId5"/>
              </a:rPr>
              <a:t>https://arxiv.org/pdf/1711.00541v1.pdf</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
          <p:cNvSpPr txBox="1"/>
          <p:nvPr>
            <p:ph type="ctrTitle"/>
          </p:nvPr>
        </p:nvSpPr>
        <p:spPr>
          <a:xfrm>
            <a:off x="1007471" y="571708"/>
            <a:ext cx="8825658" cy="1294984"/>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chemeClr val="lt2"/>
              </a:buClr>
              <a:buSzPts val="7200"/>
              <a:buFont typeface="Century Gothic"/>
              <a:buNone/>
            </a:pPr>
            <a:r>
              <a:rPr i="1" lang="en-IN"/>
              <a:t>TASNet</a:t>
            </a:r>
            <a:endParaRPr i="1"/>
          </a:p>
        </p:txBody>
      </p:sp>
      <p:sp>
        <p:nvSpPr>
          <p:cNvPr id="155" name="Google Shape;155;p2"/>
          <p:cNvSpPr txBox="1"/>
          <p:nvPr>
            <p:ph idx="1" type="subTitle"/>
          </p:nvPr>
        </p:nvSpPr>
        <p:spPr>
          <a:xfrm>
            <a:off x="1007471" y="1955521"/>
            <a:ext cx="8825658" cy="8614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600"/>
              <a:buNone/>
            </a:pPr>
            <a:r>
              <a:rPr lang="en-IN">
                <a:solidFill>
                  <a:schemeClr val="lt1"/>
                </a:solidFill>
              </a:rPr>
              <a:t>TIME-DOMAIN AUDIO SEPARATION NETWORK</a:t>
            </a:r>
            <a:endParaRPr>
              <a:solidFill>
                <a:schemeClr val="lt1"/>
              </a:solidFill>
            </a:endParaRPr>
          </a:p>
        </p:txBody>
      </p:sp>
      <p:sp>
        <p:nvSpPr>
          <p:cNvPr id="156" name="Google Shape;156;p2"/>
          <p:cNvSpPr txBox="1"/>
          <p:nvPr/>
        </p:nvSpPr>
        <p:spPr>
          <a:xfrm>
            <a:off x="1007471" y="3283973"/>
            <a:ext cx="8917858" cy="18401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800" u="none" cap="none" strike="noStrike">
                <a:solidFill>
                  <a:schemeClr val="lt1"/>
                </a:solidFill>
                <a:latin typeface="Century Gothic"/>
                <a:ea typeface="Century Gothic"/>
                <a:cs typeface="Century Gothic"/>
                <a:sym typeface="Century Gothic"/>
              </a:rPr>
              <a:t>Why in Time-domain?</a:t>
            </a:r>
            <a:endParaRPr sz="1800">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285750" lvl="0" marL="285750" marR="0" rtl="0" algn="l">
              <a:lnSpc>
                <a:spcPct val="150000"/>
              </a:lnSpc>
              <a:spcBef>
                <a:spcPts val="0"/>
              </a:spcBef>
              <a:spcAft>
                <a:spcPts val="0"/>
              </a:spcAft>
              <a:buClr>
                <a:schemeClr val="lt1"/>
              </a:buClr>
              <a:buSzPts val="1800"/>
              <a:buFont typeface="Arial"/>
              <a:buChar char="•"/>
            </a:pPr>
            <a:r>
              <a:rPr lang="en-IN" sz="1800">
                <a:solidFill>
                  <a:schemeClr val="lt1"/>
                </a:solidFill>
                <a:latin typeface="Century Gothic"/>
                <a:ea typeface="Century Gothic"/>
                <a:cs typeface="Century Gothic"/>
                <a:sym typeface="Century Gothic"/>
              </a:rPr>
              <a:t>Problem with Phase modelling</a:t>
            </a:r>
            <a:endParaRPr sz="1800">
              <a:solidFill>
                <a:schemeClr val="lt1"/>
              </a:solidFill>
              <a:latin typeface="Century Gothic"/>
              <a:ea typeface="Century Gothic"/>
              <a:cs typeface="Century Gothic"/>
              <a:sym typeface="Century Gothic"/>
            </a:endParaRPr>
          </a:p>
          <a:p>
            <a:pPr indent="-285750" lvl="0" marL="285750" marR="0" rtl="0" algn="l">
              <a:lnSpc>
                <a:spcPct val="150000"/>
              </a:lnSpc>
              <a:spcBef>
                <a:spcPts val="0"/>
              </a:spcBef>
              <a:spcAft>
                <a:spcPts val="0"/>
              </a:spcAft>
              <a:buClr>
                <a:schemeClr val="lt1"/>
              </a:buClr>
              <a:buSzPts val="1800"/>
              <a:buFont typeface="Arial"/>
              <a:buChar char="•"/>
            </a:pPr>
            <a:r>
              <a:rPr lang="en-IN" sz="1800">
                <a:solidFill>
                  <a:schemeClr val="lt1"/>
                </a:solidFill>
                <a:latin typeface="Century Gothic"/>
                <a:ea typeface="Century Gothic"/>
                <a:cs typeface="Century Gothic"/>
                <a:sym typeface="Century Gothic"/>
              </a:rPr>
              <a:t>Window size - Latency</a:t>
            </a:r>
            <a:endParaRPr sz="1800">
              <a:solidFill>
                <a:schemeClr val="lt1"/>
              </a:solidFill>
              <a:latin typeface="Century Gothic"/>
              <a:ea typeface="Century Gothic"/>
              <a:cs typeface="Century Gothic"/>
              <a:sym typeface="Century Gothic"/>
            </a:endParaRPr>
          </a:p>
          <a:p>
            <a:pPr indent="-285750" lvl="0" marL="285750" marR="0" rtl="0" algn="l">
              <a:lnSpc>
                <a:spcPct val="150000"/>
              </a:lnSpc>
              <a:spcBef>
                <a:spcPts val="0"/>
              </a:spcBef>
              <a:spcAft>
                <a:spcPts val="0"/>
              </a:spcAft>
              <a:buClr>
                <a:schemeClr val="lt1"/>
              </a:buClr>
              <a:buSzPts val="1800"/>
              <a:buFont typeface="Arial"/>
              <a:buChar char="•"/>
            </a:pPr>
            <a:r>
              <a:rPr lang="en-IN" sz="1800">
                <a:solidFill>
                  <a:schemeClr val="lt1"/>
                </a:solidFill>
                <a:latin typeface="Century Gothic"/>
                <a:ea typeface="Century Gothic"/>
                <a:cs typeface="Century Gothic"/>
                <a:sym typeface="Century Gothic"/>
              </a:rPr>
              <a:t>Leakage of values in frequency bins</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
          <p:cNvSpPr txBox="1"/>
          <p:nvPr/>
        </p:nvSpPr>
        <p:spPr>
          <a:xfrm>
            <a:off x="786581" y="373627"/>
            <a:ext cx="638113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600">
                <a:solidFill>
                  <a:schemeClr val="lt1"/>
                </a:solidFill>
                <a:latin typeface="Century Gothic"/>
                <a:ea typeface="Century Gothic"/>
                <a:cs typeface="Century Gothic"/>
                <a:sym typeface="Century Gothic"/>
              </a:rPr>
              <a:t>Task</a:t>
            </a:r>
            <a:endParaRPr sz="3600">
              <a:solidFill>
                <a:schemeClr val="lt1"/>
              </a:solidFill>
              <a:latin typeface="Century Gothic"/>
              <a:ea typeface="Century Gothic"/>
              <a:cs typeface="Century Gothic"/>
              <a:sym typeface="Century Gothic"/>
            </a:endParaRPr>
          </a:p>
        </p:txBody>
      </p:sp>
      <p:sp>
        <p:nvSpPr>
          <p:cNvPr id="162" name="Google Shape;162;p3"/>
          <p:cNvSpPr txBox="1"/>
          <p:nvPr/>
        </p:nvSpPr>
        <p:spPr>
          <a:xfrm>
            <a:off x="786579" y="827711"/>
            <a:ext cx="9615948" cy="160345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2800">
                <a:solidFill>
                  <a:schemeClr val="lt1"/>
                </a:solidFill>
                <a:latin typeface="Century Gothic"/>
                <a:ea typeface="Century Gothic"/>
                <a:cs typeface="Century Gothic"/>
                <a:sym typeface="Century Gothic"/>
              </a:rPr>
              <a:t>   </a:t>
            </a:r>
            <a:r>
              <a:rPr lang="en-IN" sz="2000">
                <a:solidFill>
                  <a:schemeClr val="lt1"/>
                </a:solidFill>
                <a:latin typeface="Century Gothic"/>
                <a:ea typeface="Century Gothic"/>
                <a:cs typeface="Century Gothic"/>
                <a:sym typeface="Century Gothic"/>
              </a:rPr>
              <a:t>- In this paper, ‘Cocktail Party problem’ – Single channel Speech source separation is tackled.</a:t>
            </a:r>
            <a:endParaRPr sz="2000">
              <a:solidFill>
                <a:schemeClr val="lt1"/>
              </a:solidFill>
              <a:latin typeface="Century Gothic"/>
              <a:ea typeface="Century Gothic"/>
              <a:cs typeface="Century Gothic"/>
              <a:sym typeface="Century Gothic"/>
            </a:endParaRPr>
          </a:p>
          <a:p>
            <a:pPr indent="0" lvl="0" marL="0" marR="0" rtl="0" algn="l">
              <a:lnSpc>
                <a:spcPct val="150000"/>
              </a:lnSpc>
              <a:spcBef>
                <a:spcPts val="0"/>
              </a:spcBef>
              <a:spcAft>
                <a:spcPts val="0"/>
              </a:spcAft>
              <a:buNone/>
            </a:pPr>
            <a:r>
              <a:rPr lang="en-IN" sz="2000">
                <a:solidFill>
                  <a:schemeClr val="lt1"/>
                </a:solidFill>
                <a:latin typeface="Century Gothic"/>
                <a:ea typeface="Century Gothic"/>
                <a:cs typeface="Century Gothic"/>
                <a:sym typeface="Century Gothic"/>
              </a:rPr>
              <a:t>    - It can also be used to do Music source separation.</a:t>
            </a:r>
            <a:endParaRPr sz="2000">
              <a:solidFill>
                <a:schemeClr val="lt1"/>
              </a:solidFill>
              <a:latin typeface="Century Gothic"/>
              <a:ea typeface="Century Gothic"/>
              <a:cs typeface="Century Gothic"/>
              <a:sym typeface="Century Gothic"/>
            </a:endParaRPr>
          </a:p>
        </p:txBody>
      </p:sp>
      <p:sp>
        <p:nvSpPr>
          <p:cNvPr id="163" name="Google Shape;163;p3"/>
          <p:cNvSpPr txBox="1"/>
          <p:nvPr/>
        </p:nvSpPr>
        <p:spPr>
          <a:xfrm>
            <a:off x="786579" y="2592859"/>
            <a:ext cx="638113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200">
                <a:solidFill>
                  <a:schemeClr val="lt1"/>
                </a:solidFill>
                <a:latin typeface="Century Gothic"/>
                <a:ea typeface="Century Gothic"/>
                <a:cs typeface="Century Gothic"/>
                <a:sym typeface="Century Gothic"/>
              </a:rPr>
              <a:t>Dataset</a:t>
            </a:r>
            <a:endParaRPr sz="3600">
              <a:solidFill>
                <a:schemeClr val="lt1"/>
              </a:solidFill>
              <a:latin typeface="Century Gothic"/>
              <a:ea typeface="Century Gothic"/>
              <a:cs typeface="Century Gothic"/>
              <a:sym typeface="Century Gothic"/>
            </a:endParaRPr>
          </a:p>
        </p:txBody>
      </p:sp>
      <p:sp>
        <p:nvSpPr>
          <p:cNvPr id="164" name="Google Shape;164;p3"/>
          <p:cNvSpPr txBox="1"/>
          <p:nvPr/>
        </p:nvSpPr>
        <p:spPr>
          <a:xfrm>
            <a:off x="786579" y="3075910"/>
            <a:ext cx="9615948" cy="151111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2400">
                <a:solidFill>
                  <a:schemeClr val="lt1"/>
                </a:solidFill>
                <a:latin typeface="Century Gothic"/>
                <a:ea typeface="Century Gothic"/>
                <a:cs typeface="Century Gothic"/>
                <a:sym typeface="Century Gothic"/>
              </a:rPr>
              <a:t>    </a:t>
            </a:r>
            <a:r>
              <a:rPr lang="en-IN" sz="2000">
                <a:solidFill>
                  <a:schemeClr val="lt1"/>
                </a:solidFill>
                <a:latin typeface="Century Gothic"/>
                <a:ea typeface="Century Gothic"/>
                <a:cs typeface="Century Gothic"/>
                <a:sym typeface="Century Gothic"/>
              </a:rPr>
              <a:t>For Speech source separation, Librispeech.</a:t>
            </a:r>
            <a:endParaRPr sz="2000">
              <a:solidFill>
                <a:schemeClr val="lt1"/>
              </a:solidFill>
              <a:latin typeface="Century Gothic"/>
              <a:ea typeface="Century Gothic"/>
              <a:cs typeface="Century Gothic"/>
              <a:sym typeface="Century Gothic"/>
            </a:endParaRPr>
          </a:p>
          <a:p>
            <a:pPr indent="0" lvl="0" marL="0" marR="0" rtl="0" algn="l">
              <a:lnSpc>
                <a:spcPct val="150000"/>
              </a:lnSpc>
              <a:spcBef>
                <a:spcPts val="0"/>
              </a:spcBef>
              <a:spcAft>
                <a:spcPts val="0"/>
              </a:spcAft>
              <a:buNone/>
            </a:pPr>
            <a:r>
              <a:rPr lang="en-IN" sz="2000">
                <a:solidFill>
                  <a:schemeClr val="lt1"/>
                </a:solidFill>
                <a:latin typeface="Century Gothic"/>
                <a:ea typeface="Century Gothic"/>
                <a:cs typeface="Century Gothic"/>
                <a:sym typeface="Century Gothic"/>
              </a:rPr>
              <a:t>	  - It has annotated speech audio files of single speakers.</a:t>
            </a:r>
            <a:endParaRPr sz="2000">
              <a:solidFill>
                <a:schemeClr val="lt1"/>
              </a:solidFill>
              <a:latin typeface="Century Gothic"/>
              <a:ea typeface="Century Gothic"/>
              <a:cs typeface="Century Gothic"/>
              <a:sym typeface="Century Gothic"/>
            </a:endParaRPr>
          </a:p>
          <a:p>
            <a:pPr indent="0" lvl="0" marL="0" marR="0" rtl="0" algn="l">
              <a:lnSpc>
                <a:spcPct val="150000"/>
              </a:lnSpc>
              <a:spcBef>
                <a:spcPts val="0"/>
              </a:spcBef>
              <a:spcAft>
                <a:spcPts val="0"/>
              </a:spcAft>
              <a:buNone/>
            </a:pPr>
            <a:r>
              <a:rPr lang="en-IN" sz="2000">
                <a:solidFill>
                  <a:schemeClr val="lt1"/>
                </a:solidFill>
                <a:latin typeface="Century Gothic"/>
                <a:ea typeface="Century Gothic"/>
                <a:cs typeface="Century Gothic"/>
                <a:sym typeface="Century Gothic"/>
              </a:rPr>
              <a:t>	  - Added 2 randomly picked files to make mixed signal.</a:t>
            </a:r>
            <a:endParaRPr sz="2000">
              <a:solidFill>
                <a:schemeClr val="lt1"/>
              </a:solidFill>
              <a:latin typeface="Century Gothic"/>
              <a:ea typeface="Century Gothic"/>
              <a:cs typeface="Century Gothic"/>
              <a:sym typeface="Century Gothic"/>
            </a:endParaRPr>
          </a:p>
        </p:txBody>
      </p:sp>
      <p:sp>
        <p:nvSpPr>
          <p:cNvPr id="165" name="Google Shape;165;p3"/>
          <p:cNvSpPr txBox="1"/>
          <p:nvPr/>
        </p:nvSpPr>
        <p:spPr>
          <a:xfrm>
            <a:off x="786578" y="4647001"/>
            <a:ext cx="638113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200">
                <a:solidFill>
                  <a:schemeClr val="lt1"/>
                </a:solidFill>
                <a:latin typeface="Century Gothic"/>
                <a:ea typeface="Century Gothic"/>
                <a:cs typeface="Century Gothic"/>
                <a:sym typeface="Century Gothic"/>
              </a:rPr>
              <a:t>Pre-processing</a:t>
            </a:r>
            <a:endParaRPr sz="3600">
              <a:solidFill>
                <a:schemeClr val="lt1"/>
              </a:solidFill>
              <a:latin typeface="Century Gothic"/>
              <a:ea typeface="Century Gothic"/>
              <a:cs typeface="Century Gothic"/>
              <a:sym typeface="Century Gothic"/>
            </a:endParaRPr>
          </a:p>
        </p:txBody>
      </p:sp>
      <p:sp>
        <p:nvSpPr>
          <p:cNvPr id="166" name="Google Shape;166;p3"/>
          <p:cNvSpPr txBox="1"/>
          <p:nvPr/>
        </p:nvSpPr>
        <p:spPr>
          <a:xfrm>
            <a:off x="786578" y="5231776"/>
            <a:ext cx="9704439" cy="1141787"/>
          </a:xfrm>
          <a:prstGeom prst="rect">
            <a:avLst/>
          </a:prstGeom>
          <a:blipFill rotWithShape="1">
            <a:blip r:embed="rId3">
              <a:alphaModFix/>
            </a:blip>
            <a:stretch>
              <a:fillRect b="-103" l="-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1800">
                <a:latin typeface="Century Gothic"/>
                <a:ea typeface="Century Gothic"/>
                <a:cs typeface="Century Gothic"/>
                <a:sym typeface="Century Gothic"/>
              </a:rPr>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pic>
        <p:nvPicPr>
          <p:cNvPr id="171" name="Google Shape;171;p4"/>
          <p:cNvPicPr preferRelativeResize="0"/>
          <p:nvPr/>
        </p:nvPicPr>
        <p:blipFill rotWithShape="1">
          <a:blip r:embed="rId4">
            <a:alphaModFix/>
          </a:blip>
          <a:srcRect b="0" l="3613" r="0" t="0"/>
          <a:stretch/>
        </p:blipFill>
        <p:spPr>
          <a:xfrm>
            <a:off x="0" y="2669685"/>
            <a:ext cx="4037012" cy="4188315"/>
          </a:xfrm>
          <a:prstGeom prst="rect">
            <a:avLst/>
          </a:prstGeom>
          <a:noFill/>
          <a:ln>
            <a:noFill/>
          </a:ln>
        </p:spPr>
      </p:pic>
      <p:pic>
        <p:nvPicPr>
          <p:cNvPr id="172" name="Google Shape;172;p4"/>
          <p:cNvPicPr preferRelativeResize="0"/>
          <p:nvPr/>
        </p:nvPicPr>
        <p:blipFill rotWithShape="1">
          <a:blip r:embed="rId5">
            <a:alphaModFix/>
          </a:blip>
          <a:srcRect b="0" l="35640" r="0" t="0"/>
          <a:stretch/>
        </p:blipFill>
        <p:spPr>
          <a:xfrm>
            <a:off x="0" y="2892347"/>
            <a:ext cx="1522412" cy="2365453"/>
          </a:xfrm>
          <a:prstGeom prst="rect">
            <a:avLst/>
          </a:prstGeom>
          <a:noFill/>
          <a:ln>
            <a:noFill/>
          </a:ln>
        </p:spPr>
      </p:pic>
      <p:sp>
        <p:nvSpPr>
          <p:cNvPr id="173" name="Google Shape;173;p4"/>
          <p:cNvSpPr/>
          <p:nvPr/>
        </p:nvSpPr>
        <p:spPr>
          <a:xfrm>
            <a:off x="8609012" y="1676400"/>
            <a:ext cx="2819400" cy="2819400"/>
          </a:xfrm>
          <a:prstGeom prst="ellipse">
            <a:avLst/>
          </a:prstGeom>
          <a:gradFill>
            <a:gsLst>
              <a:gs pos="0">
                <a:srgbClr val="78C4F1">
                  <a:alpha val="6666"/>
                </a:srgbClr>
              </a:gs>
              <a:gs pos="36000">
                <a:srgbClr val="78C4F1">
                  <a:alpha val="5882"/>
                </a:srgbClr>
              </a:gs>
              <a:gs pos="69000">
                <a:srgbClr val="78C4F1">
                  <a:alpha val="0"/>
                </a:srgbClr>
              </a:gs>
              <a:gs pos="100000">
                <a:srgbClr val="78C4F1">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4"/>
          <p:cNvPicPr preferRelativeResize="0"/>
          <p:nvPr/>
        </p:nvPicPr>
        <p:blipFill rotWithShape="1">
          <a:blip r:embed="rId6">
            <a:alphaModFix/>
          </a:blip>
          <a:srcRect b="0" l="0" r="0" t="28812"/>
          <a:stretch/>
        </p:blipFill>
        <p:spPr>
          <a:xfrm>
            <a:off x="7999412" y="0"/>
            <a:ext cx="1603387" cy="1141407"/>
          </a:xfrm>
          <a:prstGeom prst="rect">
            <a:avLst/>
          </a:prstGeom>
          <a:noFill/>
          <a:ln>
            <a:noFill/>
          </a:ln>
        </p:spPr>
      </p:pic>
      <p:pic>
        <p:nvPicPr>
          <p:cNvPr id="175" name="Google Shape;175;p4"/>
          <p:cNvPicPr preferRelativeResize="0"/>
          <p:nvPr/>
        </p:nvPicPr>
        <p:blipFill rotWithShape="1">
          <a:blip r:embed="rId7">
            <a:alphaModFix/>
          </a:blip>
          <a:srcRect b="23320" l="0" r="0" t="0"/>
          <a:stretch/>
        </p:blipFill>
        <p:spPr>
          <a:xfrm>
            <a:off x="8609012" y="6096000"/>
            <a:ext cx="993734" cy="762000"/>
          </a:xfrm>
          <a:prstGeom prst="rect">
            <a:avLst/>
          </a:prstGeom>
          <a:noFill/>
          <a:ln>
            <a:noFill/>
          </a:ln>
        </p:spPr>
      </p:pic>
      <p:sp>
        <p:nvSpPr>
          <p:cNvPr id="176" name="Google Shape;176;p4"/>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txBox="1"/>
          <p:nvPr>
            <p:ph type="title"/>
          </p:nvPr>
        </p:nvSpPr>
        <p:spPr>
          <a:xfrm>
            <a:off x="7428417" y="1429205"/>
            <a:ext cx="3354900" cy="30666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2"/>
              </a:buClr>
              <a:buSzPts val="3800"/>
              <a:buFont typeface="Century Gothic"/>
              <a:buNone/>
            </a:pPr>
            <a:r>
              <a:rPr lang="en-IN" sz="3800"/>
              <a:t>Network Architecture</a:t>
            </a:r>
            <a:endParaRPr sz="3800"/>
          </a:p>
        </p:txBody>
      </p:sp>
      <p:sp>
        <p:nvSpPr>
          <p:cNvPr id="178" name="Google Shape;178;p4"/>
          <p:cNvSpPr/>
          <p:nvPr/>
        </p:nvSpPr>
        <p:spPr>
          <a:xfrm>
            <a:off x="-290200" y="0"/>
            <a:ext cx="75528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79" name="Google Shape;179;p4"/>
          <p:cNvSpPr/>
          <p:nvPr/>
        </p:nvSpPr>
        <p:spPr>
          <a:xfrm>
            <a:off x="-170500" y="597025"/>
            <a:ext cx="7433100" cy="5626200"/>
          </a:xfrm>
          <a:prstGeom prst="roundRect">
            <a:avLst>
              <a:gd fmla="val 0" name="adj"/>
            </a:avLst>
          </a:prstGeom>
          <a:solidFill>
            <a:schemeClr val="lt1"/>
          </a:solidFill>
          <a:ln cap="flat" cmpd="sng" w="12700">
            <a:solidFill>
              <a:srgbClr val="B0B0B0"/>
            </a:solidFill>
            <a:prstDash val="solid"/>
            <a:round/>
            <a:headEnd len="sm" w="sm" type="none"/>
            <a:tailEnd len="sm" w="sm" type="none"/>
          </a:ln>
          <a:effectLst>
            <a:outerShdw blurRad="50800" rotWithShape="0" algn="tl" dir="5400000" dist="508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descr="Diagram&#10;&#10;Description automatically generated" id="180" name="Google Shape;180;p4"/>
          <p:cNvPicPr preferRelativeResize="0"/>
          <p:nvPr/>
        </p:nvPicPr>
        <p:blipFill rotWithShape="1">
          <a:blip r:embed="rId8">
            <a:alphaModFix/>
          </a:blip>
          <a:srcRect b="0" l="0" r="0" t="0"/>
          <a:stretch/>
        </p:blipFill>
        <p:spPr>
          <a:xfrm>
            <a:off x="151376" y="2204487"/>
            <a:ext cx="6789351" cy="2732550"/>
          </a:xfrm>
          <a:prstGeom prst="rect">
            <a:avLst/>
          </a:prstGeom>
          <a:noFill/>
          <a:ln>
            <a:noFill/>
          </a:ln>
        </p:spPr>
      </p:pic>
      <p:pic>
        <p:nvPicPr>
          <p:cNvPr descr="A picture containing text, watch&#10;&#10;Description automatically generated" id="181" name="Google Shape;181;p4"/>
          <p:cNvPicPr preferRelativeResize="0"/>
          <p:nvPr/>
        </p:nvPicPr>
        <p:blipFill rotWithShape="1">
          <a:blip r:embed="rId9">
            <a:alphaModFix/>
          </a:blip>
          <a:srcRect b="0" l="0" r="0" t="0"/>
          <a:stretch/>
        </p:blipFill>
        <p:spPr>
          <a:xfrm>
            <a:off x="1522412" y="1158539"/>
            <a:ext cx="845893" cy="403895"/>
          </a:xfrm>
          <a:prstGeom prst="rect">
            <a:avLst/>
          </a:prstGeom>
          <a:noFill/>
          <a:ln>
            <a:noFill/>
          </a:ln>
        </p:spPr>
      </p:pic>
      <p:pic>
        <p:nvPicPr>
          <p:cNvPr descr="Text&#10;&#10;Description automatically generated with low confidence" id="182" name="Google Shape;182;p4"/>
          <p:cNvPicPr preferRelativeResize="0"/>
          <p:nvPr/>
        </p:nvPicPr>
        <p:blipFill rotWithShape="1">
          <a:blip r:embed="rId10">
            <a:alphaModFix/>
          </a:blip>
          <a:srcRect b="0" l="0" r="0" t="0"/>
          <a:stretch/>
        </p:blipFill>
        <p:spPr>
          <a:xfrm>
            <a:off x="3702035" y="1107671"/>
            <a:ext cx="2293819" cy="434378"/>
          </a:xfrm>
          <a:prstGeom prst="rect">
            <a:avLst/>
          </a:prstGeom>
          <a:noFill/>
          <a:ln>
            <a:noFill/>
          </a:ln>
        </p:spPr>
      </p:pic>
      <p:pic>
        <p:nvPicPr>
          <p:cNvPr id="183" name="Google Shape;183;p4"/>
          <p:cNvPicPr preferRelativeResize="0"/>
          <p:nvPr/>
        </p:nvPicPr>
        <p:blipFill rotWithShape="1">
          <a:blip r:embed="rId11">
            <a:alphaModFix/>
          </a:blip>
          <a:srcRect b="0" l="0" r="0" t="0"/>
          <a:stretch/>
        </p:blipFill>
        <p:spPr>
          <a:xfrm>
            <a:off x="2985758" y="2686589"/>
            <a:ext cx="510584" cy="205758"/>
          </a:xfrm>
          <a:prstGeom prst="rect">
            <a:avLst/>
          </a:prstGeom>
          <a:noFill/>
          <a:ln>
            <a:noFill/>
          </a:ln>
        </p:spPr>
      </p:pic>
      <p:pic>
        <p:nvPicPr>
          <p:cNvPr id="184" name="Google Shape;184;p4"/>
          <p:cNvPicPr preferRelativeResize="0"/>
          <p:nvPr/>
        </p:nvPicPr>
        <p:blipFill rotWithShape="1">
          <a:blip r:embed="rId12">
            <a:alphaModFix/>
          </a:blip>
          <a:srcRect b="0" l="0" r="0" t="0"/>
          <a:stretch/>
        </p:blipFill>
        <p:spPr>
          <a:xfrm>
            <a:off x="5053428" y="2204494"/>
            <a:ext cx="510584" cy="160034"/>
          </a:xfrm>
          <a:prstGeom prst="rect">
            <a:avLst/>
          </a:prstGeom>
          <a:noFill/>
          <a:ln>
            <a:noFill/>
          </a:ln>
        </p:spPr>
      </p:pic>
      <p:pic>
        <p:nvPicPr>
          <p:cNvPr id="185" name="Google Shape;185;p4"/>
          <p:cNvPicPr preferRelativeResize="0"/>
          <p:nvPr/>
        </p:nvPicPr>
        <p:blipFill rotWithShape="1">
          <a:blip r:embed="rId13">
            <a:alphaModFix/>
          </a:blip>
          <a:srcRect b="0" l="0" r="0" t="0"/>
          <a:stretch/>
        </p:blipFill>
        <p:spPr>
          <a:xfrm>
            <a:off x="4020631" y="2364528"/>
            <a:ext cx="788985" cy="160262"/>
          </a:xfrm>
          <a:prstGeom prst="rect">
            <a:avLst/>
          </a:prstGeom>
          <a:noFill/>
          <a:ln>
            <a:noFill/>
          </a:ln>
        </p:spPr>
      </p:pic>
      <p:pic>
        <p:nvPicPr>
          <p:cNvPr descr="A picture containing text, watch, clock&#10;&#10;Description automatically generated" id="186" name="Google Shape;186;p4"/>
          <p:cNvPicPr preferRelativeResize="0"/>
          <p:nvPr/>
        </p:nvPicPr>
        <p:blipFill rotWithShape="1">
          <a:blip r:embed="rId14">
            <a:alphaModFix/>
          </a:blip>
          <a:srcRect b="0" l="0" r="0" t="0"/>
          <a:stretch/>
        </p:blipFill>
        <p:spPr>
          <a:xfrm>
            <a:off x="1683399" y="5150711"/>
            <a:ext cx="853514" cy="472481"/>
          </a:xfrm>
          <a:prstGeom prst="rect">
            <a:avLst/>
          </a:prstGeom>
          <a:noFill/>
          <a:ln>
            <a:noFill/>
          </a:ln>
        </p:spPr>
      </p:pic>
      <p:pic>
        <p:nvPicPr>
          <p:cNvPr descr="A picture containing text&#10;&#10;Description automatically generated" id="187" name="Google Shape;187;p4"/>
          <p:cNvPicPr preferRelativeResize="0"/>
          <p:nvPr/>
        </p:nvPicPr>
        <p:blipFill rotWithShape="1">
          <a:blip r:embed="rId15">
            <a:alphaModFix/>
          </a:blip>
          <a:srcRect b="0" l="0" r="0" t="0"/>
          <a:stretch/>
        </p:blipFill>
        <p:spPr>
          <a:xfrm>
            <a:off x="3732370" y="5135469"/>
            <a:ext cx="2324301" cy="502964"/>
          </a:xfrm>
          <a:prstGeom prst="rect">
            <a:avLst/>
          </a:prstGeom>
          <a:noFill/>
          <a:ln>
            <a:noFill/>
          </a:ln>
        </p:spPr>
      </p:pic>
      <p:sp>
        <p:nvSpPr>
          <p:cNvPr id="188" name="Google Shape;188;p4"/>
          <p:cNvSpPr/>
          <p:nvPr/>
        </p:nvSpPr>
        <p:spPr>
          <a:xfrm>
            <a:off x="2831690" y="5257800"/>
            <a:ext cx="741877" cy="304232"/>
          </a:xfrm>
          <a:prstGeom prst="rightArrow">
            <a:avLst>
              <a:gd fmla="val 50000" name="adj1"/>
              <a:gd fmla="val 50000" name="adj2"/>
            </a:avLst>
          </a:prstGeom>
          <a:solidFill>
            <a:schemeClr val="lt1"/>
          </a:solidFill>
          <a:ln cap="rnd" cmpd="sng" w="1905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5"/>
          <p:cNvSpPr txBox="1"/>
          <p:nvPr/>
        </p:nvSpPr>
        <p:spPr>
          <a:xfrm>
            <a:off x="580103" y="619432"/>
            <a:ext cx="9468600" cy="5356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1800"/>
              <a:buFont typeface="Arial"/>
              <a:buChar char="•"/>
            </a:pPr>
            <a:r>
              <a:rPr lang="en-IN" sz="1800">
                <a:solidFill>
                  <a:schemeClr val="lt1"/>
                </a:solidFill>
                <a:latin typeface="Century Gothic"/>
                <a:ea typeface="Century Gothic"/>
                <a:cs typeface="Century Gothic"/>
                <a:sym typeface="Century Gothic"/>
              </a:rPr>
              <a:t>The Network Architecture is based on structure of a computational algorithm that was successful in separating sources for Cocktail Party problem – ICA</a:t>
            </a:r>
            <a:endParaRPr sz="1800">
              <a:solidFill>
                <a:schemeClr val="lt1"/>
              </a:solidFill>
              <a:latin typeface="Century Gothic"/>
              <a:ea typeface="Century Gothic"/>
              <a:cs typeface="Century Gothic"/>
              <a:sym typeface="Century Gothic"/>
            </a:endParaRPr>
          </a:p>
          <a:p>
            <a:pPr indent="-285750" lvl="0" marL="285750" marR="0" rtl="0" algn="l">
              <a:lnSpc>
                <a:spcPct val="150000"/>
              </a:lnSpc>
              <a:spcBef>
                <a:spcPts val="0"/>
              </a:spcBef>
              <a:spcAft>
                <a:spcPts val="0"/>
              </a:spcAft>
              <a:buClr>
                <a:schemeClr val="lt1"/>
              </a:buClr>
              <a:buSzPts val="1800"/>
              <a:buFont typeface="Arial"/>
              <a:buChar char="•"/>
            </a:pPr>
            <a:r>
              <a:rPr lang="en-IN" sz="1800">
                <a:solidFill>
                  <a:schemeClr val="lt1"/>
                </a:solidFill>
                <a:latin typeface="Century Gothic"/>
                <a:ea typeface="Century Gothic"/>
                <a:cs typeface="Century Gothic"/>
                <a:sym typeface="Century Gothic"/>
              </a:rPr>
              <a:t>Since we haven’t derived any features from our audio, like spectrogram, for temporal analysis, first we pass our data through a encoder, which performs 1-D convolution of frames of our mixture signal to transform audio signal into feature space of 500-D.</a:t>
            </a:r>
            <a:endParaRPr sz="1800">
              <a:solidFill>
                <a:schemeClr val="lt1"/>
              </a:solidFill>
              <a:latin typeface="Century Gothic"/>
              <a:ea typeface="Century Gothic"/>
              <a:cs typeface="Century Gothic"/>
              <a:sym typeface="Century Gothic"/>
            </a:endParaRPr>
          </a:p>
          <a:p>
            <a:pPr indent="-285750" lvl="0" marL="285750" marR="0" rtl="0" algn="l">
              <a:lnSpc>
                <a:spcPct val="150000"/>
              </a:lnSpc>
              <a:spcBef>
                <a:spcPts val="0"/>
              </a:spcBef>
              <a:spcAft>
                <a:spcPts val="0"/>
              </a:spcAft>
              <a:buClr>
                <a:schemeClr val="lt1"/>
              </a:buClr>
              <a:buSzPts val="1800"/>
              <a:buFont typeface="Arial"/>
              <a:buChar char="•"/>
            </a:pPr>
            <a:r>
              <a:rPr lang="en-IN" sz="1800">
                <a:solidFill>
                  <a:schemeClr val="lt1"/>
                </a:solidFill>
                <a:latin typeface="Century Gothic"/>
                <a:ea typeface="Century Gothic"/>
                <a:cs typeface="Century Gothic"/>
                <a:sym typeface="Century Gothic"/>
              </a:rPr>
              <a:t>Output of this encoder is a 500-D weight vector for each frame of mixture signal.</a:t>
            </a:r>
            <a:endParaRPr sz="1800">
              <a:solidFill>
                <a:schemeClr val="lt1"/>
              </a:solidFill>
              <a:latin typeface="Century Gothic"/>
              <a:ea typeface="Century Gothic"/>
              <a:cs typeface="Century Gothic"/>
              <a:sym typeface="Century Gothic"/>
            </a:endParaRPr>
          </a:p>
          <a:p>
            <a:pPr indent="-285750" lvl="0" marL="285750" marR="0" rtl="0" algn="l">
              <a:lnSpc>
                <a:spcPct val="150000"/>
              </a:lnSpc>
              <a:spcBef>
                <a:spcPts val="0"/>
              </a:spcBef>
              <a:spcAft>
                <a:spcPts val="0"/>
              </a:spcAft>
              <a:buClr>
                <a:schemeClr val="lt1"/>
              </a:buClr>
              <a:buSzPts val="1800"/>
              <a:buFont typeface="Arial"/>
              <a:buChar char="•"/>
            </a:pPr>
            <a:r>
              <a:rPr lang="en-IN" sz="1800">
                <a:solidFill>
                  <a:schemeClr val="lt1"/>
                </a:solidFill>
                <a:latin typeface="Century Gothic"/>
                <a:ea typeface="Century Gothic"/>
                <a:cs typeface="Century Gothic"/>
                <a:sym typeface="Century Gothic"/>
              </a:rPr>
              <a:t>Now these weight vectors are passed through a LSTM network, which learns temporal patterns in the signal in this feature space and outputs 2 Mask vectors- one for each source signal.</a:t>
            </a:r>
            <a:endParaRPr sz="1800">
              <a:solidFill>
                <a:schemeClr val="lt1"/>
              </a:solidFill>
              <a:latin typeface="Century Gothic"/>
              <a:ea typeface="Century Gothic"/>
              <a:cs typeface="Century Gothic"/>
              <a:sym typeface="Century Gothic"/>
            </a:endParaRPr>
          </a:p>
          <a:p>
            <a:pPr indent="-285750" lvl="0" marL="285750" marR="0" rtl="0" algn="l">
              <a:lnSpc>
                <a:spcPct val="150000"/>
              </a:lnSpc>
              <a:spcBef>
                <a:spcPts val="0"/>
              </a:spcBef>
              <a:spcAft>
                <a:spcPts val="0"/>
              </a:spcAft>
              <a:buClr>
                <a:schemeClr val="lt1"/>
              </a:buClr>
              <a:buSzPts val="1800"/>
              <a:buFont typeface="Arial"/>
              <a:buChar char="•"/>
            </a:pPr>
            <a:r>
              <a:rPr lang="en-IN" sz="1800">
                <a:solidFill>
                  <a:schemeClr val="lt1"/>
                </a:solidFill>
                <a:latin typeface="Century Gothic"/>
                <a:ea typeface="Century Gothic"/>
                <a:cs typeface="Century Gothic"/>
                <a:sym typeface="Century Gothic"/>
              </a:rPr>
              <a:t>Now there is a decoder network that transforms these weight vectors back into frames of audio signal of separated sources. These are joined together to recover separated source signals.</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259cc61adc_0_0"/>
          <p:cNvSpPr txBox="1"/>
          <p:nvPr/>
        </p:nvSpPr>
        <p:spPr>
          <a:xfrm>
            <a:off x="775600" y="462625"/>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3200">
                <a:solidFill>
                  <a:schemeClr val="lt1"/>
                </a:solidFill>
                <a:latin typeface="Century Gothic"/>
                <a:ea typeface="Century Gothic"/>
                <a:cs typeface="Century Gothic"/>
                <a:sym typeface="Century Gothic"/>
              </a:rPr>
              <a:t>Loss function</a:t>
            </a:r>
            <a:endParaRPr sz="3600">
              <a:solidFill>
                <a:schemeClr val="lt1"/>
              </a:solidFill>
              <a:latin typeface="Century Gothic"/>
              <a:ea typeface="Century Gothic"/>
              <a:cs typeface="Century Gothic"/>
              <a:sym typeface="Century Gothic"/>
            </a:endParaRPr>
          </a:p>
        </p:txBody>
      </p:sp>
      <p:sp>
        <p:nvSpPr>
          <p:cNvPr id="199" name="Google Shape;199;g1259cc61adc_0_0"/>
          <p:cNvSpPr txBox="1"/>
          <p:nvPr/>
        </p:nvSpPr>
        <p:spPr>
          <a:xfrm>
            <a:off x="775600" y="1968981"/>
            <a:ext cx="9704400" cy="33555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2800">
                <a:solidFill>
                  <a:srgbClr val="FFFFFF"/>
                </a:solidFill>
                <a:latin typeface="Century Gothic"/>
                <a:ea typeface="Century Gothic"/>
                <a:cs typeface="Century Gothic"/>
                <a:sym typeface="Century Gothic"/>
              </a:rPr>
              <a:t>   </a:t>
            </a:r>
            <a:r>
              <a:rPr lang="en-IN" sz="2000">
                <a:solidFill>
                  <a:srgbClr val="FFFFFF"/>
                </a:solidFill>
                <a:latin typeface="Century Gothic"/>
                <a:ea typeface="Century Gothic"/>
                <a:cs typeface="Century Gothic"/>
                <a:sym typeface="Century Gothic"/>
              </a:rPr>
              <a:t>After decoding both the output vectors, since there is no characteristic distinction between both source signals as both are speech signals, we don’t know which estimated signal is to be compared with which source signal. So Here we use a method called Permutation Invariant Training.</a:t>
            </a:r>
            <a:endParaRPr sz="2000">
              <a:solidFill>
                <a:srgbClr val="FFFFFF"/>
              </a:solidFill>
              <a:latin typeface="Century Gothic"/>
              <a:ea typeface="Century Gothic"/>
              <a:cs typeface="Century Gothic"/>
              <a:sym typeface="Century Gothic"/>
            </a:endParaRPr>
          </a:p>
          <a:p>
            <a:pPr indent="0" lvl="0" marL="0" marR="0" rtl="0" algn="l">
              <a:lnSpc>
                <a:spcPct val="150000"/>
              </a:lnSpc>
              <a:spcBef>
                <a:spcPts val="0"/>
              </a:spcBef>
              <a:spcAft>
                <a:spcPts val="0"/>
              </a:spcAft>
              <a:buNone/>
            </a:pPr>
            <a:r>
              <a:rPr lang="en-IN" sz="2000">
                <a:solidFill>
                  <a:srgbClr val="FFFFFF"/>
                </a:solidFill>
                <a:latin typeface="Century Gothic"/>
                <a:ea typeface="Century Gothic"/>
                <a:cs typeface="Century Gothic"/>
                <a:sym typeface="Century Gothic"/>
              </a:rPr>
              <a:t>    </a:t>
            </a:r>
            <a:endParaRPr sz="2000">
              <a:solidFill>
                <a:srgbClr val="FFFFFF"/>
              </a:solidFill>
              <a:latin typeface="Century Gothic"/>
              <a:ea typeface="Century Gothic"/>
              <a:cs typeface="Century Gothic"/>
              <a:sym typeface="Century Gothic"/>
            </a:endParaRPr>
          </a:p>
          <a:p>
            <a:pPr indent="0" lvl="0" marL="0" marR="0" rtl="0" algn="l">
              <a:lnSpc>
                <a:spcPct val="150000"/>
              </a:lnSpc>
              <a:spcBef>
                <a:spcPts val="0"/>
              </a:spcBef>
              <a:spcAft>
                <a:spcPts val="0"/>
              </a:spcAft>
              <a:buNone/>
            </a:pPr>
            <a:r>
              <a:rPr lang="en-IN" sz="2000">
                <a:solidFill>
                  <a:srgbClr val="FFFFFF"/>
                </a:solidFill>
                <a:latin typeface="Century Gothic"/>
                <a:ea typeface="Century Gothic"/>
                <a:cs typeface="Century Gothic"/>
                <a:sym typeface="Century Gothic"/>
              </a:rPr>
              <a:t>    We used Scale Invariant – Mean square loss as metric to optimise the network.</a:t>
            </a:r>
            <a:endParaRPr sz="2000">
              <a:solidFill>
                <a:srgbClr val="FFFFFF"/>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1259cc61adc_2_1"/>
          <p:cNvSpPr txBox="1"/>
          <p:nvPr/>
        </p:nvSpPr>
        <p:spPr>
          <a:xfrm>
            <a:off x="-473475" y="1115000"/>
            <a:ext cx="13318800" cy="6618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b="1" lang="en-IN" sz="3100">
                <a:solidFill>
                  <a:schemeClr val="lt1"/>
                </a:solidFill>
                <a:latin typeface="Century Gothic"/>
                <a:ea typeface="Century Gothic"/>
                <a:cs typeface="Century Gothic"/>
                <a:sym typeface="Century Gothic"/>
              </a:rPr>
              <a:t>WHAT WE IMPLEMENTED V/S WHAT WAS GIVEN IN THE PAPER </a:t>
            </a:r>
            <a:endParaRPr b="1" sz="3100">
              <a:solidFill>
                <a:schemeClr val="lt1"/>
              </a:solidFill>
              <a:latin typeface="Century Gothic"/>
              <a:ea typeface="Century Gothic"/>
              <a:cs typeface="Century Gothic"/>
              <a:sym typeface="Century Gothic"/>
            </a:endParaRPr>
          </a:p>
        </p:txBody>
      </p:sp>
      <p:sp>
        <p:nvSpPr>
          <p:cNvPr id="205" name="Google Shape;205;g1259cc61adc_2_1"/>
          <p:cNvSpPr txBox="1"/>
          <p:nvPr/>
        </p:nvSpPr>
        <p:spPr>
          <a:xfrm>
            <a:off x="408225" y="2092525"/>
            <a:ext cx="113985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1800">
                <a:solidFill>
                  <a:schemeClr val="lt1"/>
                </a:solidFill>
                <a:latin typeface="Century Gothic"/>
                <a:ea typeface="Century Gothic"/>
                <a:cs typeface="Century Gothic"/>
                <a:sym typeface="Century Gothic"/>
              </a:rPr>
              <a:t>In the paper, only architecture of </a:t>
            </a:r>
            <a:r>
              <a:rPr lang="en-IN" sz="1800">
                <a:solidFill>
                  <a:schemeClr val="lt1"/>
                </a:solidFill>
                <a:latin typeface="Century Gothic"/>
                <a:ea typeface="Century Gothic"/>
                <a:cs typeface="Century Gothic"/>
                <a:sym typeface="Century Gothic"/>
              </a:rPr>
              <a:t>separator</a:t>
            </a:r>
            <a:r>
              <a:rPr lang="en-IN" sz="1800">
                <a:solidFill>
                  <a:schemeClr val="lt1"/>
                </a:solidFill>
                <a:latin typeface="Century Gothic"/>
                <a:ea typeface="Century Gothic"/>
                <a:cs typeface="Century Gothic"/>
                <a:sym typeface="Century Gothic"/>
              </a:rPr>
              <a:t> was given(It’d be clearer to view picture given in Slide 4). The architecture of encoder and decoder was not mentioned. //along with other small suggestions such as skip layers were missing. </a:t>
            </a:r>
            <a:endParaRPr sz="18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b="1" lang="en-IN" sz="1800">
                <a:solidFill>
                  <a:schemeClr val="lt1"/>
                </a:solidFill>
                <a:latin typeface="Century Gothic"/>
                <a:ea typeface="Century Gothic"/>
                <a:cs typeface="Century Gothic"/>
                <a:sym typeface="Century Gothic"/>
              </a:rPr>
              <a:t>Problem of Diminishing gradient - </a:t>
            </a:r>
            <a:r>
              <a:rPr lang="en-IN" sz="1800">
                <a:solidFill>
                  <a:schemeClr val="lt1"/>
                </a:solidFill>
                <a:latin typeface="Century Gothic"/>
                <a:ea typeface="Century Gothic"/>
                <a:cs typeface="Century Gothic"/>
                <a:sym typeface="Century Gothic"/>
              </a:rPr>
              <a:t>We started with encoder and decoder structures each with 8 convolutional layers. In the course of training, we saw that the absolute values of gradient in encoder layers were getting very low and there was no </a:t>
            </a:r>
            <a:r>
              <a:rPr lang="en-IN" sz="1800">
                <a:solidFill>
                  <a:schemeClr val="lt1"/>
                </a:solidFill>
                <a:latin typeface="Century Gothic"/>
                <a:ea typeface="Century Gothic"/>
                <a:cs typeface="Century Gothic"/>
                <a:sym typeface="Century Gothic"/>
              </a:rPr>
              <a:t>decrease</a:t>
            </a:r>
            <a:r>
              <a:rPr lang="en-IN" sz="1800">
                <a:solidFill>
                  <a:schemeClr val="lt1"/>
                </a:solidFill>
                <a:latin typeface="Century Gothic"/>
                <a:ea typeface="Century Gothic"/>
                <a:cs typeface="Century Gothic"/>
                <a:sym typeface="Century Gothic"/>
              </a:rPr>
              <a:t> in loss as encoder was not being trained sufficiently.   /////, i.e., the information from LSTM layers wasn’t getting carried to decoder and encoder.</a:t>
            </a:r>
            <a:endParaRPr sz="18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b="1" sz="18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b="1" lang="en-IN" sz="1800">
                <a:solidFill>
                  <a:schemeClr val="lt1"/>
                </a:solidFill>
                <a:latin typeface="Century Gothic"/>
                <a:ea typeface="Century Gothic"/>
                <a:cs typeface="Century Gothic"/>
                <a:sym typeface="Century Gothic"/>
              </a:rPr>
              <a:t>Solution tried - </a:t>
            </a:r>
            <a:r>
              <a:rPr lang="en-IN" sz="1800">
                <a:solidFill>
                  <a:schemeClr val="lt1"/>
                </a:solidFill>
                <a:latin typeface="Century Gothic"/>
                <a:ea typeface="Century Gothic"/>
                <a:cs typeface="Century Gothic"/>
                <a:sym typeface="Century Gothic"/>
              </a:rPr>
              <a:t>First we tried by decreasing the number of layers in encoder and decoder. </a:t>
            </a:r>
            <a:r>
              <a:rPr lang="en-IN" sz="1800">
                <a:solidFill>
                  <a:schemeClr val="lt1"/>
                </a:solidFill>
                <a:latin typeface="Century Gothic"/>
                <a:ea typeface="Century Gothic"/>
                <a:cs typeface="Century Gothic"/>
                <a:sym typeface="Century Gothic"/>
              </a:rPr>
              <a:t>But since LSTM unrolls into large number of layers,  we also later added skip connections between encoder and decoder layers as it helps in vanishing gradient problem and also in reconstruction. </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1259cc61adc_2_6"/>
          <p:cNvSpPr txBox="1"/>
          <p:nvPr/>
        </p:nvSpPr>
        <p:spPr>
          <a:xfrm>
            <a:off x="971550" y="1271050"/>
            <a:ext cx="10248900" cy="515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chemeClr val="lt1"/>
                </a:solidFill>
                <a:latin typeface="Century Gothic"/>
                <a:ea typeface="Century Gothic"/>
                <a:cs typeface="Century Gothic"/>
                <a:sym typeface="Century Gothic"/>
              </a:rPr>
              <a:t>Encoder - Decoder architecture : </a:t>
            </a:r>
            <a:r>
              <a:rPr lang="en-IN" sz="1700">
                <a:solidFill>
                  <a:schemeClr val="lt1"/>
                </a:solidFill>
                <a:latin typeface="Century Gothic"/>
                <a:ea typeface="Century Gothic"/>
                <a:cs typeface="Century Gothic"/>
                <a:sym typeface="Century Gothic"/>
              </a:rPr>
              <a:t>At first, we implemented eight layers of Conv1D net starting from each window of size 1 X 80, and transformed it into a vector of size 1 X 500, where each weight in this vector has whole window as its receptive </a:t>
            </a:r>
            <a:r>
              <a:rPr lang="en-IN" sz="1700">
                <a:solidFill>
                  <a:schemeClr val="lt1"/>
                </a:solidFill>
                <a:latin typeface="Century Gothic"/>
                <a:ea typeface="Century Gothic"/>
                <a:cs typeface="Century Gothic"/>
                <a:sym typeface="Century Gothic"/>
              </a:rPr>
              <a:t>field</a:t>
            </a:r>
            <a:r>
              <a:rPr lang="en-IN" sz="1700">
                <a:solidFill>
                  <a:schemeClr val="lt1"/>
                </a:solidFill>
                <a:latin typeface="Century Gothic"/>
                <a:ea typeface="Century Gothic"/>
                <a:cs typeface="Century Gothic"/>
                <a:sym typeface="Century Gothic"/>
              </a:rPr>
              <a:t>. Later, we changed same the network to 4-layer structure, where window size was decreased to 66 samples but output size is same.</a:t>
            </a:r>
            <a:endParaRPr sz="17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b="1" sz="17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b="1" lang="en-IN" sz="1700">
                <a:solidFill>
                  <a:schemeClr val="lt1"/>
                </a:solidFill>
                <a:latin typeface="Century Gothic"/>
                <a:ea typeface="Century Gothic"/>
                <a:cs typeface="Century Gothic"/>
                <a:sym typeface="Century Gothic"/>
              </a:rPr>
              <a:t>Problem faced : </a:t>
            </a:r>
            <a:r>
              <a:rPr lang="en-IN" sz="1700">
                <a:solidFill>
                  <a:schemeClr val="lt1"/>
                </a:solidFill>
                <a:latin typeface="Century Gothic"/>
                <a:ea typeface="Century Gothic"/>
                <a:cs typeface="Century Gothic"/>
                <a:sym typeface="Century Gothic"/>
              </a:rPr>
              <a:t>While training the above model, we observed that reconstruction was very much noisy. The end result too wasn’t impressive as it was noisy and both the outputs essentially gave the same sound. The waveform of the outputs weren’t same(i.e. S</a:t>
            </a:r>
            <a:r>
              <a:rPr lang="en-IN" sz="1700">
                <a:solidFill>
                  <a:schemeClr val="lt1"/>
                </a:solidFill>
                <a:latin typeface="Century Gothic"/>
                <a:ea typeface="Century Gothic"/>
                <a:cs typeface="Century Gothic"/>
                <a:sym typeface="Century Gothic"/>
              </a:rPr>
              <a:t>ame output wasn’t getting copied to both channels</a:t>
            </a:r>
            <a:r>
              <a:rPr lang="en-IN" sz="1700">
                <a:solidFill>
                  <a:schemeClr val="lt1"/>
                </a:solidFill>
                <a:latin typeface="Century Gothic"/>
                <a:ea typeface="Century Gothic"/>
                <a:cs typeface="Century Gothic"/>
                <a:sym typeface="Century Gothic"/>
              </a:rPr>
              <a:t>). </a:t>
            </a:r>
            <a:endParaRPr sz="17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sz="17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IN" sz="1700">
                <a:solidFill>
                  <a:schemeClr val="lt1"/>
                </a:solidFill>
                <a:latin typeface="Century Gothic"/>
                <a:ea typeface="Century Gothic"/>
                <a:cs typeface="Century Gothic"/>
                <a:sym typeface="Century Gothic"/>
              </a:rPr>
              <a:t>Later to improve the reconstruction by decoder, we added skip-connections between encoder and decoder, where we concatenated outputs of encoder to decoder before upampling.</a:t>
            </a:r>
            <a:endParaRPr sz="17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sz="17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IN" sz="1700">
                <a:solidFill>
                  <a:schemeClr val="lt1"/>
                </a:solidFill>
                <a:latin typeface="Century Gothic"/>
                <a:ea typeface="Century Gothic"/>
                <a:cs typeface="Century Gothic"/>
                <a:sym typeface="Century Gothic"/>
              </a:rPr>
              <a:t>Problem faced : After adding the skip connections, </a:t>
            </a:r>
            <a:r>
              <a:rPr lang="en-IN" sz="1700">
                <a:solidFill>
                  <a:schemeClr val="lt1"/>
                </a:solidFill>
                <a:latin typeface="Century Gothic"/>
                <a:ea typeface="Century Gothic"/>
                <a:cs typeface="Century Gothic"/>
                <a:sym typeface="Century Gothic"/>
              </a:rPr>
              <a:t>reconstruction</a:t>
            </a:r>
            <a:r>
              <a:rPr lang="en-IN" sz="1700">
                <a:solidFill>
                  <a:schemeClr val="lt1"/>
                </a:solidFill>
                <a:latin typeface="Century Gothic"/>
                <a:ea typeface="Century Gothic"/>
                <a:cs typeface="Century Gothic"/>
                <a:sym typeface="Century Gothic"/>
              </a:rPr>
              <a:t> became less noisy, but still the sources were not separated. Both the separated</a:t>
            </a:r>
            <a:r>
              <a:rPr lang="en-IN" sz="1700">
                <a:solidFill>
                  <a:schemeClr val="lt1"/>
                </a:solidFill>
                <a:latin typeface="Century Gothic"/>
                <a:ea typeface="Century Gothic"/>
                <a:cs typeface="Century Gothic"/>
                <a:sym typeface="Century Gothic"/>
              </a:rPr>
              <a:t> estimates had both the sources in them and they sounded similar, even though values were different.</a:t>
            </a:r>
            <a:endParaRPr sz="17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t/>
            </a:r>
            <a:endParaRPr sz="1700">
              <a:solidFill>
                <a:schemeClr val="lt1"/>
              </a:solidFill>
              <a:latin typeface="Century Gothic"/>
              <a:ea typeface="Century Gothic"/>
              <a:cs typeface="Century Gothic"/>
              <a:sym typeface="Century Gothic"/>
            </a:endParaRPr>
          </a:p>
          <a:p>
            <a:pPr indent="0" lvl="0" marL="0" rtl="0" algn="l">
              <a:spcBef>
                <a:spcPts val="0"/>
              </a:spcBef>
              <a:spcAft>
                <a:spcPts val="0"/>
              </a:spcAft>
              <a:buNone/>
            </a:pPr>
            <a:r>
              <a:rPr lang="en-IN" sz="1700">
                <a:solidFill>
                  <a:schemeClr val="lt1"/>
                </a:solidFill>
                <a:latin typeface="Century Gothic"/>
                <a:ea typeface="Century Gothic"/>
                <a:cs typeface="Century Gothic"/>
                <a:sym typeface="Century Gothic"/>
              </a:rPr>
              <a:t>We also tried with different loss functions - SI-SDR, SI-SNR and MSE.</a:t>
            </a:r>
            <a:endParaRPr sz="1700">
              <a:solidFill>
                <a:schemeClr val="lt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2022-04-20T06:56:00Z</dcterms:created>
  <dc:creator>Sai Ashwith Dharoor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C987CEFE6B294BB4A24A01BD845018CD</vt:lpwstr>
  </property>
  <property fmtid="{D5CDD505-2E9C-101B-9397-08002B2CF9AE}" pid="3" name="KSOProductBuildVer">
    <vt:lpwstr>1033-11.2.0.11074</vt:lpwstr>
  </property>
</Properties>
</file>